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B42"/>
    <a:srgbClr val="FFCF05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2916" y="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CB2DAC-1372-4D19-B133-7E3A81927203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97BEEE-7603-4803-80C2-794F2D862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7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93938" y="1162050"/>
            <a:ext cx="242252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7BEEE-7603-4803-80C2-794F2D8622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4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2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6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8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8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6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7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7" y="6731216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6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535522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7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7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6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5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9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7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2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9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7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6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2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2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0BDC-5718-42C4-A6C4-FB690F1316AC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52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2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F2F63F9-7ECE-4838-912A-33556AD443BA}"/>
              </a:ext>
            </a:extLst>
          </p:cNvPr>
          <p:cNvSpPr txBox="1"/>
          <p:nvPr/>
        </p:nvSpPr>
        <p:spPr>
          <a:xfrm>
            <a:off x="117940" y="2352824"/>
            <a:ext cx="3677331" cy="219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</a:pP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400"/>
              </a:spcBef>
            </a:pPr>
            <a:r>
              <a:rPr lang="en-US" sz="1400" b="1" u="sng" dirty="0">
                <a:cs typeface="Times New Roman" panose="02020603050405020304" pitchFamily="18" charset="0"/>
              </a:rPr>
              <a:t>Holiday Closure</a:t>
            </a:r>
          </a:p>
          <a:p>
            <a:pPr algn="ctr">
              <a:spcBef>
                <a:spcPts val="400"/>
              </a:spcBef>
            </a:pPr>
            <a:r>
              <a:rPr lang="en-US" sz="1400" dirty="0">
                <a:cs typeface="Times New Roman" panose="02020603050405020304" pitchFamily="18" charset="0"/>
              </a:rPr>
              <a:t>Fri, March 29th for Good Friday</a:t>
            </a:r>
          </a:p>
          <a:p>
            <a:pPr algn="ctr">
              <a:spcBef>
                <a:spcPts val="400"/>
              </a:spcBef>
            </a:pPr>
            <a:r>
              <a:rPr lang="en-US" sz="1400" b="1" u="sng" dirty="0">
                <a:cs typeface="Times New Roman" panose="02020603050405020304" pitchFamily="18" charset="0"/>
              </a:rPr>
              <a:t>No Pick-Ups </a:t>
            </a:r>
            <a:endParaRPr lang="en-US" sz="1400" b="1" dirty="0"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en-US" sz="1400" dirty="0">
                <a:cs typeface="Times New Roman" panose="02020603050405020304" pitchFamily="18" charset="0"/>
              </a:rPr>
              <a:t>Wed, March 20</a:t>
            </a:r>
            <a:r>
              <a:rPr lang="en-US" sz="1400" baseline="30000" dirty="0">
                <a:cs typeface="Times New Roman" panose="02020603050405020304" pitchFamily="18" charset="0"/>
              </a:rPr>
              <a:t>th</a:t>
            </a:r>
            <a:r>
              <a:rPr lang="en-US" sz="1400" dirty="0">
                <a:cs typeface="Times New Roman" panose="02020603050405020304" pitchFamily="18" charset="0"/>
              </a:rPr>
              <a:t>, 8am to 1pm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en-US" sz="1400" dirty="0">
                <a:cs typeface="Times New Roman" panose="02020603050405020304" pitchFamily="18" charset="0"/>
              </a:rPr>
              <a:t>Thu, March 21</a:t>
            </a:r>
            <a:r>
              <a:rPr lang="en-US" sz="1400" baseline="30000" dirty="0">
                <a:cs typeface="Times New Roman" panose="02020603050405020304" pitchFamily="18" charset="0"/>
              </a:rPr>
              <a:t>st</a:t>
            </a:r>
            <a:r>
              <a:rPr lang="en-US" sz="1400" dirty="0">
                <a:cs typeface="Times New Roman" panose="02020603050405020304" pitchFamily="18" charset="0"/>
              </a:rPr>
              <a:t>, 8am to 1pm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en-US" sz="1400" dirty="0">
                <a:cs typeface="Times New Roman" panose="02020603050405020304" pitchFamily="18" charset="0"/>
              </a:rPr>
              <a:t>Thu, March 28</a:t>
            </a:r>
            <a:r>
              <a:rPr lang="en-US" sz="1400" baseline="30000" dirty="0">
                <a:cs typeface="Times New Roman" panose="02020603050405020304" pitchFamily="18" charset="0"/>
              </a:rPr>
              <a:t>th</a:t>
            </a:r>
            <a:r>
              <a:rPr lang="en-US" sz="1400" dirty="0">
                <a:cs typeface="Times New Roman" panose="02020603050405020304" pitchFamily="18" charset="0"/>
              </a:rPr>
              <a:t>, all day </a:t>
            </a:r>
            <a:endParaRPr lang="en-US" sz="1600" u="sng" dirty="0"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51585" y="5184665"/>
            <a:ext cx="3367983" cy="4544480"/>
          </a:xfrm>
          <a:ln>
            <a:solidFill>
              <a:schemeClr val="tx1"/>
            </a:solidFill>
          </a:ln>
        </p:spPr>
        <p:txBody>
          <a:bodyPr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400" b="0" dirty="0"/>
              <a:t>When ordering, please consider your capacity for storing fresh and frozen items.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0" dirty="0"/>
              <a:t>For example, If the item is refrigerated at pick up/delivery, it must remain refrigerated. If the item is frozen, then it must remain frozen until distributed by your program.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0" dirty="0"/>
              <a:t>When storing cooler/frozen items, please ensure that the ventilation ducts in the coolers/freezers are not blocked by the product. This could cause the unit to not keep the correct temperature and compromise the food’s safety. </a:t>
            </a:r>
          </a:p>
          <a:p>
            <a:pPr>
              <a:lnSpc>
                <a:spcPct val="100000"/>
              </a:lnSpc>
            </a:pPr>
            <a:endParaRPr lang="en-US" sz="1400" b="0" dirty="0"/>
          </a:p>
          <a:p>
            <a:pPr>
              <a:lnSpc>
                <a:spcPct val="100000"/>
              </a:lnSpc>
            </a:pPr>
            <a:endParaRPr lang="en-US" sz="1600" b="0" dirty="0"/>
          </a:p>
        </p:txBody>
      </p:sp>
      <p:sp>
        <p:nvSpPr>
          <p:cNvPr id="10" name="TextBox 9"/>
          <p:cNvSpPr txBox="1"/>
          <p:nvPr/>
        </p:nvSpPr>
        <p:spPr>
          <a:xfrm>
            <a:off x="305734" y="4747489"/>
            <a:ext cx="3390794" cy="3693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itannic Bold" panose="020B0903060703020204" pitchFamily="34" charset="0"/>
              </a:rPr>
              <a:t>Information Station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1988" y="1997063"/>
            <a:ext cx="335928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itannic Bold" panose="020B0903060703020204" pitchFamily="34" charset="0"/>
              </a:rPr>
              <a:t>Important Dates 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202" y="310352"/>
            <a:ext cx="3227980" cy="11735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45" y="310352"/>
            <a:ext cx="3907448" cy="13024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0478" y="1627655"/>
            <a:ext cx="2971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March 2024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90406CE-75CE-4DC0-AD48-B07DD0DE3CB3}"/>
              </a:ext>
            </a:extLst>
          </p:cNvPr>
          <p:cNvSpPr txBox="1">
            <a:spLocks/>
          </p:cNvSpPr>
          <p:nvPr/>
        </p:nvSpPr>
        <p:spPr>
          <a:xfrm>
            <a:off x="241246" y="2422273"/>
            <a:ext cx="3343776" cy="2183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400"/>
              </a:spcBef>
            </a:pPr>
            <a:endParaRPr lang="en-US" sz="5600" b="0"/>
          </a:p>
          <a:p>
            <a:pPr algn="ctr"/>
            <a:endParaRPr lang="en-US" sz="1148" b="0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A1E4A156-9C91-426C-9631-EFBC22EFD223}"/>
              </a:ext>
            </a:extLst>
          </p:cNvPr>
          <p:cNvSpPr txBox="1">
            <a:spLocks/>
          </p:cNvSpPr>
          <p:nvPr/>
        </p:nvSpPr>
        <p:spPr>
          <a:xfrm>
            <a:off x="3764413" y="2444063"/>
            <a:ext cx="3706257" cy="2183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ctr">
              <a:lnSpc>
                <a:spcPct val="12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US" sz="1148" b="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73B631-6140-4517-9D26-B8C821AD9E3A}"/>
              </a:ext>
            </a:extLst>
          </p:cNvPr>
          <p:cNvSpPr txBox="1"/>
          <p:nvPr/>
        </p:nvSpPr>
        <p:spPr>
          <a:xfrm>
            <a:off x="3764413" y="1995427"/>
            <a:ext cx="3679105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itannic Bold" panose="020B0903060703020204" pitchFamily="34" charset="0"/>
              </a:rPr>
              <a:t>Product Highlight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F0E2FF-2798-478B-BDFB-111DC62A4748}"/>
              </a:ext>
            </a:extLst>
          </p:cNvPr>
          <p:cNvSpPr txBox="1"/>
          <p:nvPr/>
        </p:nvSpPr>
        <p:spPr>
          <a:xfrm>
            <a:off x="3780287" y="2533451"/>
            <a:ext cx="36418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Item 3696 – Chicken pouch 36/10 oz pouches </a:t>
            </a:r>
          </a:p>
          <a:p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Item 3415- Corn 12/15 oz cans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Item  3503 – Black beans 24/14.8 oz cans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Please consider ordering the drinks on the menu so that we have room for additional drink donations!!</a:t>
            </a:r>
            <a:endParaRPr lang="en-US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1B8772-CA18-4BCF-9FE2-774D8FF9AE8E}"/>
              </a:ext>
            </a:extLst>
          </p:cNvPr>
          <p:cNvSpPr txBox="1"/>
          <p:nvPr/>
        </p:nvSpPr>
        <p:spPr>
          <a:xfrm>
            <a:off x="3790370" y="4767592"/>
            <a:ext cx="3750893" cy="3385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Britannic Bold" panose="020B0903060703020204" pitchFamily="34" charset="0"/>
              </a:rPr>
              <a:t>Chicken, Corn, and Black Bean Stoup 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3F9DFE6-A85C-414D-8834-7CE60D6AF56D}"/>
              </a:ext>
            </a:extLst>
          </p:cNvPr>
          <p:cNvSpPr txBox="1">
            <a:spLocks/>
          </p:cNvSpPr>
          <p:nvPr/>
        </p:nvSpPr>
        <p:spPr>
          <a:xfrm>
            <a:off x="3753455" y="5184664"/>
            <a:ext cx="3695558" cy="45444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400"/>
              </a:spcBef>
            </a:pPr>
            <a:endParaRPr lang="en-US" sz="1400" b="0"/>
          </a:p>
          <a:p>
            <a:pPr algn="ctr"/>
            <a:endParaRPr lang="en-US" sz="1148" b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3CEEE4-131B-4FC2-9DE8-3E38F7DC37A3}"/>
              </a:ext>
            </a:extLst>
          </p:cNvPr>
          <p:cNvSpPr txBox="1"/>
          <p:nvPr/>
        </p:nvSpPr>
        <p:spPr>
          <a:xfrm>
            <a:off x="3790370" y="5553956"/>
            <a:ext cx="3465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cs typeface="Times New Roman" panose="02020603050405020304" pitchFamily="18" charset="0"/>
              </a:rPr>
              <a:t>Ingredients</a:t>
            </a:r>
            <a:endParaRPr lang="en-US" sz="1100" b="1" u="sng" dirty="0"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340A16-5FE2-46C8-94D4-C2EC49C1EC61}"/>
              </a:ext>
            </a:extLst>
          </p:cNvPr>
          <p:cNvSpPr txBox="1"/>
          <p:nvPr/>
        </p:nvSpPr>
        <p:spPr>
          <a:xfrm>
            <a:off x="3903812" y="6740430"/>
            <a:ext cx="3637451" cy="283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/>
              <a:t>Heat a large soup pot over medium-high heat with the vegetable oil. Add the chicken and season with salt and pepper. Allow to cook about 3-4 minutes. Add the onion, corn, and black beans. Cook, stirring frequently, for about 3 minutes. Dust the chicken and veggies with the flour, stir, and continue to cook for 2 minutes. Turn the heat up to high and add the chicken broth. Bring the stew up to a simmer and then add the black beans. Simmer the </a:t>
            </a:r>
            <a:r>
              <a:rPr lang="en-US" sz="1200" dirty="0" err="1"/>
              <a:t>stroup</a:t>
            </a:r>
            <a:r>
              <a:rPr lang="en-US" sz="1200" dirty="0"/>
              <a:t> for 15 minutes. Taste and check for seasoning; adjust with salt and pepper as desired.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58BA27-E293-4026-A999-08C0D11A8D89}"/>
              </a:ext>
            </a:extLst>
          </p:cNvPr>
          <p:cNvSpPr txBox="1"/>
          <p:nvPr/>
        </p:nvSpPr>
        <p:spPr>
          <a:xfrm>
            <a:off x="3764413" y="5855853"/>
            <a:ext cx="3475889" cy="86177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defTabSz="228600">
              <a:buFont typeface="Arial" panose="020B0604020202020204" pitchFamily="34" charset="0"/>
              <a:buChar char="•"/>
            </a:pPr>
            <a:r>
              <a:rPr lang="en-US" sz="1000" dirty="0">
                <a:cs typeface="Times New Roman" panose="02020603050405020304" pitchFamily="18" charset="0"/>
              </a:rPr>
              <a:t>2 tbsp of vegetable oil</a:t>
            </a:r>
          </a:p>
          <a:p>
            <a:pPr defTabSz="228600">
              <a:buFont typeface="Arial" panose="020B0604020202020204" pitchFamily="34" charset="0"/>
              <a:buChar char="•"/>
            </a:pPr>
            <a:r>
              <a:rPr lang="en-US" sz="1000" dirty="0">
                <a:cs typeface="Times New Roman" panose="02020603050405020304" pitchFamily="18" charset="0"/>
              </a:rPr>
              <a:t>2 10 oz pouches of chicken</a:t>
            </a:r>
          </a:p>
          <a:p>
            <a:pPr defTabSz="228600">
              <a:buFont typeface="Arial" panose="020B0604020202020204" pitchFamily="34" charset="0"/>
              <a:buChar char="•"/>
            </a:pPr>
            <a:r>
              <a:rPr lang="en-US" sz="1000" dirty="0">
                <a:cs typeface="Times New Roman" panose="02020603050405020304" pitchFamily="18" charset="0"/>
              </a:rPr>
              <a:t>1 large onion, chopped</a:t>
            </a:r>
            <a:endParaRPr lang="en-US" sz="1000" dirty="0"/>
          </a:p>
          <a:p>
            <a:pPr defTabSz="228600">
              <a:buFont typeface="Arial" panose="020B0604020202020204" pitchFamily="34" charset="0"/>
              <a:buChar char="•"/>
            </a:pPr>
            <a:r>
              <a:rPr lang="en-US" sz="1000" dirty="0"/>
              <a:t> 2 15 oz can of corn </a:t>
            </a:r>
          </a:p>
          <a:p>
            <a:pPr defTabSz="228600">
              <a:buFont typeface="Arial" panose="020B0604020202020204" pitchFamily="34" charset="0"/>
              <a:buChar char="•"/>
            </a:pPr>
            <a:r>
              <a:rPr lang="en-US" sz="1000" dirty="0"/>
              <a:t>2 cans of black beans, drained</a:t>
            </a:r>
          </a:p>
          <a:p>
            <a:pPr defTabSz="228600">
              <a:buFont typeface="Arial" panose="020B0604020202020204" pitchFamily="34" charset="0"/>
              <a:buChar char="•"/>
            </a:pPr>
            <a:r>
              <a:rPr lang="en-US" sz="1000" dirty="0"/>
              <a:t>1qt chicken broth or stock </a:t>
            </a:r>
          </a:p>
          <a:p>
            <a:pPr defTabSz="228600">
              <a:buFont typeface="Arial" panose="020B0604020202020204" pitchFamily="34" charset="0"/>
              <a:buChar char="•"/>
            </a:pPr>
            <a:r>
              <a:rPr lang="en-US" sz="1000" dirty="0"/>
              <a:t>1 tsp of salt/pepper to taste</a:t>
            </a:r>
          </a:p>
          <a:p>
            <a:pPr defTabSz="228600">
              <a:buFont typeface="Arial" panose="020B0604020202020204" pitchFamily="34" charset="0"/>
              <a:buChar char="•"/>
            </a:pPr>
            <a:r>
              <a:rPr lang="en-US" sz="1000" dirty="0"/>
              <a:t>3 tbsp of all purpose flour  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161B9B-F3BF-446F-95F8-E3ED2767269A}"/>
              </a:ext>
            </a:extLst>
          </p:cNvPr>
          <p:cNvSpPr txBox="1"/>
          <p:nvPr/>
        </p:nvSpPr>
        <p:spPr>
          <a:xfrm>
            <a:off x="3859039" y="5129977"/>
            <a:ext cx="3517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“stoup”; a meal in a bowl that’s thicker than soup, thinner than stew</a:t>
            </a:r>
            <a:r>
              <a:rPr lang="en-US" sz="1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846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46774</TotalTime>
  <Words>366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Britannic Bold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Bank of Northeast Louisiana  Partner Press September 2018</dc:title>
  <dc:creator>Jessica Bostic</dc:creator>
  <cp:lastModifiedBy>Frederick Muse</cp:lastModifiedBy>
  <cp:revision>438</cp:revision>
  <cp:lastPrinted>2024-02-29T21:43:35Z</cp:lastPrinted>
  <dcterms:created xsi:type="dcterms:W3CDTF">2018-08-24T23:58:34Z</dcterms:created>
  <dcterms:modified xsi:type="dcterms:W3CDTF">2024-03-01T15:56:55Z</dcterms:modified>
</cp:coreProperties>
</file>